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6858000" cx="12192000"/>
  <p:notesSz cx="6858000" cy="9144000"/>
  <p:embeddedFontLst>
    <p:embeddedFont>
      <p:font typeface="IBM Plex Sans"/>
      <p:regular r:id="rId34"/>
      <p:bold r:id="rId35"/>
      <p:italic r:id="rId36"/>
      <p:boldItalic r:id="rId37"/>
    </p:embeddedFont>
    <p:embeddedFont>
      <p:font typeface="Play"/>
      <p:regular r:id="rId38"/>
      <p:bold r:id="rId39"/>
    </p:embeddedFont>
    <p:embeddedFont>
      <p:font typeface="Poppins SemiBold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4" roundtripDataSignature="AMtx7mguxTJURZ3cV6lHZEa4kLBZj3fM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regular.fntdata"/><Relationship Id="rId20" Type="http://schemas.openxmlformats.org/officeDocument/2006/relationships/slide" Target="slides/slide16.xml"/><Relationship Id="rId42" Type="http://schemas.openxmlformats.org/officeDocument/2006/relationships/font" Target="fonts/PoppinsSemiBold-italic.fntdata"/><Relationship Id="rId41" Type="http://schemas.openxmlformats.org/officeDocument/2006/relationships/font" Target="fonts/PoppinsSemiBold-bold.fntdata"/><Relationship Id="rId22" Type="http://schemas.openxmlformats.org/officeDocument/2006/relationships/slide" Target="slides/slide18.xml"/><Relationship Id="rId44" Type="http://customschemas.google.com/relationships/presentationmetadata" Target="metadata"/><Relationship Id="rId21" Type="http://schemas.openxmlformats.org/officeDocument/2006/relationships/slide" Target="slides/slide17.xml"/><Relationship Id="rId43" Type="http://schemas.openxmlformats.org/officeDocument/2006/relationships/font" Target="fonts/PoppinsSemiBold-bold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IBMPlexSans-bold.fntdata"/><Relationship Id="rId12" Type="http://schemas.openxmlformats.org/officeDocument/2006/relationships/slide" Target="slides/slide8.xml"/><Relationship Id="rId34" Type="http://schemas.openxmlformats.org/officeDocument/2006/relationships/font" Target="fonts/IBMPlexSans-regular.fntdata"/><Relationship Id="rId15" Type="http://schemas.openxmlformats.org/officeDocument/2006/relationships/slide" Target="slides/slide11.xml"/><Relationship Id="rId37" Type="http://schemas.openxmlformats.org/officeDocument/2006/relationships/font" Target="fonts/IBMPlexSans-boldItalic.fntdata"/><Relationship Id="rId14" Type="http://schemas.openxmlformats.org/officeDocument/2006/relationships/slide" Target="slides/slide10.xml"/><Relationship Id="rId36" Type="http://schemas.openxmlformats.org/officeDocument/2006/relationships/font" Target="fonts/IBMPlexSans-italic.fntdata"/><Relationship Id="rId17" Type="http://schemas.openxmlformats.org/officeDocument/2006/relationships/slide" Target="slides/slide13.xml"/><Relationship Id="rId39" Type="http://schemas.openxmlformats.org/officeDocument/2006/relationships/font" Target="fonts/Play-bold.fntdata"/><Relationship Id="rId16" Type="http://schemas.openxmlformats.org/officeDocument/2006/relationships/slide" Target="slides/slide12.xml"/><Relationship Id="rId38" Type="http://schemas.openxmlformats.org/officeDocument/2006/relationships/font" Target="fonts/Play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gif>
</file>

<file path=ppt/media/image31.jpg>
</file>

<file path=ppt/media/image32.gif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a0ec40691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3a0ec406918_0_1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a0ec406918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3a0ec406918_0_1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a0ec406918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3a0ec406918_0_1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0ec406918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a0ec40691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a0ec406918_3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a0ec406918_3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a0ec406918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3a0ec406918_0_1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a0ec40691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3a0ec406918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a0ec406918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3a0ec406918_0_1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a0ec406918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3a0ec406918_3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a0ec4069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a0ec40691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a0ec40691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a0ec406918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0ec406918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a0ec406918_0_1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a0ec406918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a0ec406918_0_1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2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1.jp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hyperlink" Target="https://portswigger.net/web-security/" TargetMode="External"/><Relationship Id="rId7" Type="http://schemas.openxmlformats.org/officeDocument/2006/relationships/image" Target="../media/image20.png"/><Relationship Id="rId8" Type="http://schemas.openxmlformats.org/officeDocument/2006/relationships/image" Target="../media/image3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6.png"/><Relationship Id="rId7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4.png"/><Relationship Id="rId7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3.png"/><Relationship Id="rId7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9.png"/><Relationship Id="rId7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21.png"/><Relationship Id="rId7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8.png"/><Relationship Id="rId7" Type="http://schemas.openxmlformats.org/officeDocument/2006/relationships/image" Target="../media/image30.gif"/><Relationship Id="rId8" Type="http://schemas.openxmlformats.org/officeDocument/2006/relationships/image" Target="../media/image3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9" Type="http://schemas.openxmlformats.org/officeDocument/2006/relationships/image" Target="../media/image27.png"/><Relationship Id="rId5" Type="http://schemas.openxmlformats.org/officeDocument/2006/relationships/image" Target="../media/image2.png"/><Relationship Id="rId6" Type="http://schemas.openxmlformats.org/officeDocument/2006/relationships/image" Target="../media/image25.png"/><Relationship Id="rId7" Type="http://schemas.openxmlformats.org/officeDocument/2006/relationships/image" Target="../media/image24.png"/><Relationship Id="rId8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hyperlink" Target="mailto:rgs@dmu.ac.uk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2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83" name="Google Shape;183;p5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p5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p5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186" name="Google Shape;186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SQLi- Examples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7" name="Google Shape;187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800"/>
              <a:buChar char="•"/>
            </a:pPr>
            <a:r>
              <a:rPr b="1" lang="en-US">
                <a:solidFill>
                  <a:srgbClr val="A2C4C9"/>
                </a:solidFill>
              </a:rPr>
              <a:t>SELECT * </a:t>
            </a:r>
            <a:endParaRPr b="1">
              <a:solidFill>
                <a:srgbClr val="A2C4C9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A2C4C9"/>
                </a:solidFill>
              </a:rPr>
              <a:t>FROM users </a:t>
            </a:r>
            <a:endParaRPr b="1">
              <a:solidFill>
                <a:srgbClr val="A2C4C9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A2C4C9"/>
                </a:solidFill>
              </a:rPr>
              <a:t>WHERE username = 'administrator'--' AND password = ‘’</a:t>
            </a:r>
            <a:endParaRPr b="1">
              <a:solidFill>
                <a:srgbClr val="A2C4C9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4A7D6"/>
              </a:buClr>
              <a:buSzPts val="2800"/>
              <a:buChar char="•"/>
            </a:pPr>
            <a:r>
              <a:rPr b="1" lang="en-US">
                <a:solidFill>
                  <a:srgbClr val="B4A7D6"/>
                </a:solidFill>
              </a:rPr>
              <a:t>‘ UNION SELECT username, password </a:t>
            </a:r>
            <a:endParaRPr b="1">
              <a:solidFill>
                <a:srgbClr val="B4A7D6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B4A7D6"/>
                </a:solidFill>
              </a:rPr>
              <a:t>FROM users-- </a:t>
            </a:r>
            <a:endParaRPr b="1">
              <a:solidFill>
                <a:srgbClr val="B4A7D6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88" name="Google Shape;188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18176" y="3796399"/>
            <a:ext cx="4571300" cy="277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94" name="Google Shape;194;p6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5" name="Google Shape;195;p6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6" name="Google Shape;196;p6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197" name="Google Shape;197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OOB SQLi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b="1" lang="en-US" u="sng">
                <a:solidFill>
                  <a:schemeClr val="lt1"/>
                </a:solidFill>
              </a:rPr>
              <a:t>Out-Of-Band SQL injection</a:t>
            </a:r>
            <a:endParaRPr b="1" u="sng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When an adversary is </a:t>
            </a:r>
            <a:r>
              <a:rPr lang="en-US">
                <a:solidFill>
                  <a:srgbClr val="FFF2CC"/>
                </a:solidFill>
              </a:rPr>
              <a:t>unable to use the same communication channel to launch the attack</a:t>
            </a:r>
            <a:r>
              <a:rPr lang="en-US">
                <a:solidFill>
                  <a:schemeClr val="lt1"/>
                </a:solidFill>
              </a:rPr>
              <a:t> and gather the result, they </a:t>
            </a:r>
            <a:r>
              <a:rPr lang="en-US">
                <a:solidFill>
                  <a:srgbClr val="B6D7A8"/>
                </a:solidFill>
              </a:rPr>
              <a:t>exploit the database’s ability to make DNS or HTTP requests</a:t>
            </a:r>
            <a:r>
              <a:rPr lang="en-US">
                <a:solidFill>
                  <a:schemeClr val="lt1"/>
                </a:solidFill>
              </a:rPr>
              <a:t> to deliver data to a compromised/attacker-controlled server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Attacker injects SQL which </a:t>
            </a:r>
            <a:r>
              <a:rPr lang="en-US">
                <a:solidFill>
                  <a:srgbClr val="A2C4C9"/>
                </a:solidFill>
              </a:rPr>
              <a:t>causes the database to ‘leak’ data</a:t>
            </a:r>
            <a:r>
              <a:rPr lang="en-US">
                <a:solidFill>
                  <a:schemeClr val="lt1"/>
                </a:solidFill>
              </a:rPr>
              <a:t> to an attacker owned server via URL or headers, essentially acting as a beacon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04" name="Google Shape;204;p7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5" name="Google Shape;205;p7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6" name="Google Shape;206;p7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207" name="Google Shape;207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Fuzzing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8" name="Google Shape;208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Feeding/testing programs/services with invalid, random or unexpected data to observe how it behaves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Essentially brute forcing - Chaotic probing to see what breaks and works in a system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“</a:t>
            </a:r>
            <a:r>
              <a:rPr lang="en-US">
                <a:solidFill>
                  <a:srgbClr val="D9EAD3"/>
                </a:solidFill>
              </a:rPr>
              <a:t>Throw shit at a wall and see what sticks</a:t>
            </a:r>
            <a:r>
              <a:rPr lang="en-US">
                <a:solidFill>
                  <a:schemeClr val="lt1"/>
                </a:solidFill>
              </a:rPr>
              <a:t>”- Someone or other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man with a mustache looks at another man (provided by Tenor)" id="209" name="Google Shape;209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42850" y="4427963"/>
            <a:ext cx="4743450" cy="2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15" name="Google Shape;215;p8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6" name="Google Shape;216;p8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7" name="Google Shape;217;p8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218" name="Google Shape;21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XSS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9" name="Google Shape;219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Cross-site scripting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Injection of malicious javascript which is then executed by the victims browser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Can be used to steal data, hijack sessions or manipulate page content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a0ec406918_0_162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25" name="Google Shape;225;g3a0ec406918_0_162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6" name="Google Shape;226;g3a0ec406918_0_162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7" name="Google Shape;227;g3a0ec406918_0_162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pic>
        <p:nvPicPr>
          <p:cNvPr id="228" name="Google Shape;228;g3a0ec406918_0_1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9200" y="1064450"/>
            <a:ext cx="9753600" cy="539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9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34" name="Google Shape;234;p9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9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9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237" name="Google Shape;237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Three main types of XSS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8" name="Google Shape;238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EA9999"/>
                </a:solidFill>
              </a:rPr>
              <a:t>Reflected(Non-Persistent):</a:t>
            </a:r>
            <a:r>
              <a:rPr lang="en-US">
                <a:solidFill>
                  <a:srgbClr val="EA9999"/>
                </a:solidFill>
              </a:rPr>
              <a:t> </a:t>
            </a:r>
            <a:endParaRPr>
              <a:solidFill>
                <a:srgbClr val="EA9999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data is reflected off the server and shown to the user in the response, typically triggered in the URL parameter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>
                <a:solidFill>
                  <a:srgbClr val="F4CCCC"/>
                </a:solidFill>
              </a:rPr>
              <a:t>https://___.com/search?q=&lt;script&gt;alert(‘....’)&lt;/script&gt; </a:t>
            </a:r>
            <a:endParaRPr>
              <a:solidFill>
                <a:srgbClr val="F4CCCC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9CB9C"/>
                </a:solidFill>
              </a:rPr>
              <a:t>Stored(Persistent):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The payload is permanently stored on the server, affecting every user who views the compromised web page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>
                <a:solidFill>
                  <a:schemeClr val="lt1"/>
                </a:solidFill>
              </a:rPr>
              <a:t>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B6D7A8"/>
                </a:solidFill>
              </a:rPr>
              <a:t>DOM-Based(Type-0):</a:t>
            </a:r>
            <a:endParaRPr b="1">
              <a:solidFill>
                <a:srgbClr val="B6D7A8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client-side script modifies the Document Object Model in the victim’s browser. Does not require a server response to execute the attack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0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44" name="Google Shape;244;p10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5" name="Google Shape;245;p10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6" name="Google Shape;246;p10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pic>
        <p:nvPicPr>
          <p:cNvPr id="247" name="Google Shape;247;p10"/>
          <p:cNvPicPr preferRelativeResize="0"/>
          <p:nvPr>
            <p:ph idx="1" type="body"/>
          </p:nvPr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764962" y="224548"/>
            <a:ext cx="6662100" cy="425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0"/>
          <p:cNvSpPr txBox="1"/>
          <p:nvPr/>
        </p:nvSpPr>
        <p:spPr>
          <a:xfrm>
            <a:off x="3324756" y="5827724"/>
            <a:ext cx="554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</a:rPr>
              <a:t>Example:</a:t>
            </a:r>
            <a:r>
              <a:rPr b="1" i="0" lang="en-US" sz="1800" u="none" cap="none" strike="noStrike">
                <a:solidFill>
                  <a:srgbClr val="FF0000"/>
                </a:solidFill>
              </a:rPr>
              <a:t> </a:t>
            </a:r>
            <a:endParaRPr b="1" i="0" sz="1800" u="none" cap="none" strike="noStrike">
              <a:solidFill>
                <a:srgbClr val="FF0000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E06666"/>
                </a:solidFill>
              </a:rPr>
              <a:t>&lt;script&gt;</a:t>
            </a:r>
            <a:r>
              <a:rPr b="1" i="0" lang="en-US" sz="1800" u="none" cap="none" strike="noStrike">
                <a:solidFill>
                  <a:srgbClr val="B6D7A8"/>
                </a:solidFill>
              </a:rPr>
              <a:t>alert(</a:t>
            </a:r>
            <a:r>
              <a:rPr b="1" i="0" lang="en-US" sz="1800" u="none" cap="none" strike="noStrike">
                <a:solidFill>
                  <a:srgbClr val="A4C2F4"/>
                </a:solidFill>
              </a:rPr>
              <a:t>“HELLO”</a:t>
            </a:r>
            <a:r>
              <a:rPr b="1" i="0" lang="en-US" sz="1800" u="none" cap="none" strike="noStrike">
                <a:solidFill>
                  <a:srgbClr val="B6D7A8"/>
                </a:solidFill>
              </a:rPr>
              <a:t>)</a:t>
            </a:r>
            <a:r>
              <a:rPr b="1" i="0" lang="en-US" sz="1800" u="none" cap="none" strike="noStrike">
                <a:solidFill>
                  <a:srgbClr val="E06666"/>
                </a:solidFill>
              </a:rPr>
              <a:t>&lt;/script&gt;</a:t>
            </a:r>
            <a:endParaRPr b="1" sz="1800">
              <a:solidFill>
                <a:srgbClr val="E06666"/>
              </a:solidFill>
            </a:endParaRPr>
          </a:p>
        </p:txBody>
      </p:sp>
      <p:sp>
        <p:nvSpPr>
          <p:cNvPr id="249" name="Google Shape;249;p10"/>
          <p:cNvSpPr txBox="1"/>
          <p:nvPr/>
        </p:nvSpPr>
        <p:spPr>
          <a:xfrm>
            <a:off x="4024950" y="4939800"/>
            <a:ext cx="414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</a:rPr>
              <a:t>Reflected </a:t>
            </a:r>
            <a:r>
              <a:rPr b="1" lang="en-US" sz="4000">
                <a:solidFill>
                  <a:schemeClr val="lt1"/>
                </a:solidFill>
              </a:rPr>
              <a:t>XSS</a:t>
            </a:r>
            <a:endParaRPr b="1" sz="4000">
              <a:solidFill>
                <a:srgbClr val="E06666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a0ec406918_0_181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55" name="Google Shape;255;g3a0ec406918_0_181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g3a0ec406918_0_181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7" name="Google Shape;257;g3a0ec406918_0_181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pic>
        <p:nvPicPr>
          <p:cNvPr id="258" name="Google Shape;258;g3a0ec406918_0_1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93625" y="625375"/>
            <a:ext cx="7620000" cy="43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3a0ec406918_0_181"/>
          <p:cNvSpPr txBox="1"/>
          <p:nvPr/>
        </p:nvSpPr>
        <p:spPr>
          <a:xfrm>
            <a:off x="4032575" y="5508475"/>
            <a:ext cx="414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</a:rPr>
              <a:t>Stored XSS</a:t>
            </a:r>
            <a:endParaRPr b="1" sz="4000">
              <a:solidFill>
                <a:srgbClr val="E06666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a0ec406918_0_172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65" name="Google Shape;265;g3a0ec406918_0_172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6" name="Google Shape;266;g3a0ec406918_0_172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7" name="Google Shape;267;g3a0ec406918_0_172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pic>
        <p:nvPicPr>
          <p:cNvPr id="268" name="Google Shape;268;g3a0ec406918_0_1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82413" y="455875"/>
            <a:ext cx="6042424" cy="515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g3a0ec406918_0_172"/>
          <p:cNvSpPr txBox="1"/>
          <p:nvPr/>
        </p:nvSpPr>
        <p:spPr>
          <a:xfrm>
            <a:off x="3082425" y="5754600"/>
            <a:ext cx="6042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</a:rPr>
              <a:t>DOM Based</a:t>
            </a:r>
            <a:r>
              <a:rPr b="1" lang="en-US" sz="4000">
                <a:solidFill>
                  <a:schemeClr val="lt1"/>
                </a:solidFill>
              </a:rPr>
              <a:t> XSS</a:t>
            </a:r>
            <a:endParaRPr b="1" sz="4000">
              <a:solidFill>
                <a:srgbClr val="E06666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1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75" name="Google Shape;275;p11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6" name="Google Shape;276;p11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7" name="Google Shape;277;p11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278" name="Google Shape;278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Local File Inclusion (LFI)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9" name="Google Shape;279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Examples:</a:t>
            </a:r>
            <a:endParaRPr b="1"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9999"/>
              </a:buClr>
              <a:buSzPct val="100000"/>
              <a:buChar char="•"/>
            </a:pPr>
            <a:r>
              <a:rPr lang="en-US">
                <a:solidFill>
                  <a:srgbClr val="EA9999"/>
                </a:solidFill>
              </a:rPr>
              <a:t>../../../../etc/passwd</a:t>
            </a:r>
            <a:endParaRPr>
              <a:solidFill>
                <a:srgbClr val="EA9999"/>
              </a:solidFill>
            </a:endParaRPr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9CB9C"/>
              </a:buClr>
              <a:buSzPct val="100000"/>
              <a:buChar char="•"/>
            </a:pPr>
            <a:r>
              <a:rPr lang="en-US">
                <a:solidFill>
                  <a:srgbClr val="F9CB9C"/>
                </a:solidFill>
              </a:rPr>
              <a:t>https://example.com?include=../../etc/group</a:t>
            </a:r>
            <a:endParaRPr>
              <a:solidFill>
                <a:srgbClr val="F9CB9C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9CB9C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b="1" lang="en-US">
                <a:solidFill>
                  <a:schemeClr val="lt1"/>
                </a:solidFill>
              </a:rPr>
              <a:t>Prevention:</a:t>
            </a:r>
            <a:endParaRPr b="1"/>
          </a:p>
          <a:p>
            <a:pPr indent="-334327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6B8AF"/>
              </a:buClr>
              <a:buSzPct val="64285"/>
              <a:buChar char="•"/>
            </a:pPr>
            <a:r>
              <a:rPr lang="en-US">
                <a:solidFill>
                  <a:srgbClr val="E6B8AF"/>
                </a:solidFill>
              </a:rPr>
              <a:t>Sanitize inputs</a:t>
            </a:r>
            <a:endParaRPr>
              <a:solidFill>
                <a:srgbClr val="E6B8AF"/>
              </a:solidFill>
            </a:endParaRPr>
          </a:p>
          <a:p>
            <a:pPr indent="-334327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ct val="64285"/>
              <a:buChar char="•"/>
            </a:pPr>
            <a:r>
              <a:rPr lang="en-US">
                <a:solidFill>
                  <a:srgbClr val="FCE5CD"/>
                </a:solidFill>
              </a:rPr>
              <a:t>Whitelist allowed files</a:t>
            </a:r>
            <a:endParaRPr>
              <a:solidFill>
                <a:srgbClr val="FCE5CD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group of people standing in front of a screen that says your files are too powerful max file size is 8.00 mb (provided by Tenor)" id="280" name="Google Shape;280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02438" y="2061875"/>
            <a:ext cx="3038475" cy="47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a0ec406918_0_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3a0ec406918_0_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3a0ec406918_0_6"/>
          <p:cNvSpPr/>
          <p:nvPr/>
        </p:nvSpPr>
        <p:spPr>
          <a:xfrm>
            <a:off x="67372" y="0"/>
            <a:ext cx="11932920" cy="7955280"/>
          </a:xfrm>
          <a:custGeom>
            <a:rect b="b" l="l" r="r" t="t"/>
            <a:pathLst>
              <a:path extrusionOk="0" h="12192000" w="18288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2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91" name="Google Shape;91;g3a0ec406918_0_6"/>
          <p:cNvGrpSpPr/>
          <p:nvPr/>
        </p:nvGrpSpPr>
        <p:grpSpPr>
          <a:xfrm>
            <a:off x="-220775" y="2463648"/>
            <a:ext cx="12510651" cy="4451714"/>
            <a:chOff x="0" y="-38100"/>
            <a:chExt cx="5049300" cy="1715100"/>
          </a:xfrm>
        </p:grpSpPr>
        <p:sp>
          <p:nvSpPr>
            <p:cNvPr id="92" name="Google Shape;92;g3a0ec406918_0_6"/>
            <p:cNvSpPr/>
            <p:nvPr/>
          </p:nvSpPr>
          <p:spPr>
            <a:xfrm>
              <a:off x="0" y="0"/>
              <a:ext cx="5049177" cy="1676939"/>
            </a:xfrm>
            <a:custGeom>
              <a:rect b="b" l="l" r="r" t="t"/>
              <a:pathLst>
                <a:path extrusionOk="0" h="1676939" w="5049177">
                  <a:moveTo>
                    <a:pt x="0" y="0"/>
                  </a:moveTo>
                  <a:lnTo>
                    <a:pt x="5049177" y="0"/>
                  </a:lnTo>
                  <a:lnTo>
                    <a:pt x="5049177" y="1676939"/>
                  </a:lnTo>
                  <a:lnTo>
                    <a:pt x="0" y="1676939"/>
                  </a:lnTo>
                  <a:close/>
                </a:path>
              </a:pathLst>
            </a:cu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3" name="Google Shape;93;g3a0ec406918_0_6"/>
            <p:cNvSpPr txBox="1"/>
            <p:nvPr/>
          </p:nvSpPr>
          <p:spPr>
            <a:xfrm>
              <a:off x="0" y="-38100"/>
              <a:ext cx="5049300" cy="171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3150" lIns="33150" spcFirstLastPara="1" rIns="33150" wrap="square" tIns="3315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74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g3a0ec406918_0_6"/>
          <p:cNvGrpSpPr/>
          <p:nvPr/>
        </p:nvGrpSpPr>
        <p:grpSpPr>
          <a:xfrm>
            <a:off x="731016" y="3871022"/>
            <a:ext cx="10591489" cy="2221010"/>
            <a:chOff x="0" y="-38100"/>
            <a:chExt cx="4274726" cy="896400"/>
          </a:xfrm>
        </p:grpSpPr>
        <p:sp>
          <p:nvSpPr>
            <p:cNvPr id="95" name="Google Shape;95;g3a0ec406918_0_6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49725">
              <a:solidFill>
                <a:srgbClr val="FFFFFF">
                  <a:alpha val="600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59675" lIns="59675" spcFirstLastPara="1" rIns="59675" wrap="square" tIns="59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g3a0ec406918_0_6"/>
            <p:cNvSpPr txBox="1"/>
            <p:nvPr/>
          </p:nvSpPr>
          <p:spPr>
            <a:xfrm>
              <a:off x="0" y="-38100"/>
              <a:ext cx="4274700" cy="89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3150" lIns="33150" spcFirstLastPara="1" rIns="33150" wrap="square" tIns="3315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74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g3a0ec406918_0_6"/>
          <p:cNvGrpSpPr/>
          <p:nvPr/>
        </p:nvGrpSpPr>
        <p:grpSpPr>
          <a:xfrm>
            <a:off x="738688" y="3871022"/>
            <a:ext cx="10591489" cy="2221010"/>
            <a:chOff x="0" y="-38100"/>
            <a:chExt cx="4274726" cy="896400"/>
          </a:xfrm>
        </p:grpSpPr>
        <p:sp>
          <p:nvSpPr>
            <p:cNvPr id="98" name="Google Shape;98;g3a0ec406918_0_6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FFFFFF">
                <a:alpha val="15290"/>
              </a:srgbClr>
            </a:solidFill>
            <a:ln cap="rnd" cmpd="sng" w="49725">
              <a:solidFill>
                <a:srgbClr val="FFFFFF">
                  <a:alpha val="1529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59675" lIns="59675" spcFirstLastPara="1" rIns="59675" wrap="square" tIns="59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g3a0ec406918_0_6"/>
            <p:cNvSpPr txBox="1"/>
            <p:nvPr/>
          </p:nvSpPr>
          <p:spPr>
            <a:xfrm>
              <a:off x="0" y="-38100"/>
              <a:ext cx="4274700" cy="89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3150" lIns="33150" spcFirstLastPara="1" rIns="33150" wrap="square" tIns="3315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74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g3a0ec406918_0_6"/>
          <p:cNvGrpSpPr/>
          <p:nvPr/>
        </p:nvGrpSpPr>
        <p:grpSpPr>
          <a:xfrm rot="-5400000">
            <a:off x="9004513" y="-156381"/>
            <a:ext cx="2840931" cy="3153864"/>
            <a:chOff x="0" y="-38100"/>
            <a:chExt cx="1146600" cy="1272900"/>
          </a:xfrm>
        </p:grpSpPr>
        <p:sp>
          <p:nvSpPr>
            <p:cNvPr id="101" name="Google Shape;101;g3a0ec406918_0_6"/>
            <p:cNvSpPr/>
            <p:nvPr/>
          </p:nvSpPr>
          <p:spPr>
            <a:xfrm>
              <a:off x="0" y="0"/>
              <a:ext cx="1146594" cy="1234739"/>
            </a:xfrm>
            <a:custGeom>
              <a:rect b="b" l="l" r="r" t="t"/>
              <a:pathLst>
                <a:path extrusionOk="0" h="1234739" w="1146594">
                  <a:moveTo>
                    <a:pt x="0" y="0"/>
                  </a:moveTo>
                  <a:lnTo>
                    <a:pt x="1146594" y="0"/>
                  </a:lnTo>
                  <a:lnTo>
                    <a:pt x="1146594" y="1234739"/>
                  </a:lnTo>
                  <a:lnTo>
                    <a:pt x="0" y="1234739"/>
                  </a:lnTo>
                  <a:close/>
                </a:path>
              </a:pathLst>
            </a:custGeom>
            <a:gradFill>
              <a:gsLst>
                <a:gs pos="0">
                  <a:srgbClr val="08172A">
                    <a:alpha val="0"/>
                  </a:srgbClr>
                </a:gs>
                <a:gs pos="50000">
                  <a:srgbClr val="08172A">
                    <a:alpha val="0"/>
                  </a:srgbClr>
                </a:gs>
                <a:gs pos="100000">
                  <a:srgbClr val="09182B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102" name="Google Shape;102;g3a0ec406918_0_6"/>
            <p:cNvSpPr txBox="1"/>
            <p:nvPr/>
          </p:nvSpPr>
          <p:spPr>
            <a:xfrm>
              <a:off x="0" y="-38100"/>
              <a:ext cx="1146600" cy="127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3150" lIns="33150" spcFirstLastPara="1" rIns="33150" wrap="square" tIns="3315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74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g3a0ec406918_0_6"/>
          <p:cNvSpPr/>
          <p:nvPr/>
        </p:nvSpPr>
        <p:spPr>
          <a:xfrm>
            <a:off x="9808640" y="593830"/>
            <a:ext cx="1650072" cy="1923348"/>
          </a:xfrm>
          <a:custGeom>
            <a:rect b="b" l="l" r="r" t="t"/>
            <a:pathLst>
              <a:path extrusionOk="0" h="2947660" w="2528846">
                <a:moveTo>
                  <a:pt x="0" y="0"/>
                </a:moveTo>
                <a:lnTo>
                  <a:pt x="2528847" y="0"/>
                </a:lnTo>
                <a:lnTo>
                  <a:pt x="2528847" y="2947660"/>
                </a:lnTo>
                <a:lnTo>
                  <a:pt x="0" y="2947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4" name="Google Shape;104;g3a0ec406918_0_6"/>
          <p:cNvSpPr txBox="1"/>
          <p:nvPr/>
        </p:nvSpPr>
        <p:spPr>
          <a:xfrm>
            <a:off x="738688" y="665099"/>
            <a:ext cx="4549800" cy="15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4698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DMU </a:t>
            </a:r>
            <a:endParaRPr sz="913"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4698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Hacking Society</a:t>
            </a:r>
            <a:endParaRPr sz="913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5" name="Google Shape;105;g3a0ec406918_0_6"/>
          <p:cNvSpPr txBox="1"/>
          <p:nvPr/>
        </p:nvSpPr>
        <p:spPr>
          <a:xfrm>
            <a:off x="853314" y="4068546"/>
            <a:ext cx="10356600" cy="19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9325" lIns="119325" spcFirstLastPara="1" rIns="119325" wrap="square" tIns="119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264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Web Vulnerabilities</a:t>
            </a:r>
            <a:endParaRPr sz="6264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2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86" name="Google Shape;286;p12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7" name="Google Shape;287;p12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8" name="Google Shape;288;p12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289" name="Google Shape;289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Tools - Burp Suite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18859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Web vulnerability scanner and testing tool for identifying and exploiting security flaws in web applications</a:t>
            </a:r>
            <a:endParaRPr/>
          </a:p>
          <a:p>
            <a:pPr indent="-18859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Act as a MiTM proxy </a:t>
            </a:r>
            <a:r>
              <a:rPr lang="en-US">
                <a:solidFill>
                  <a:srgbClr val="B6D7A8"/>
                </a:solidFill>
              </a:rPr>
              <a:t>between your browser and the target</a:t>
            </a:r>
            <a:endParaRPr>
              <a:solidFill>
                <a:srgbClr val="B6D7A8"/>
              </a:solidFill>
            </a:endParaRPr>
          </a:p>
          <a:p>
            <a:pPr indent="-18859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rgbClr val="FFE599"/>
                </a:solidFill>
              </a:rPr>
              <a:t>Intercept</a:t>
            </a:r>
            <a:r>
              <a:rPr lang="en-US">
                <a:solidFill>
                  <a:schemeClr val="lt1"/>
                </a:solidFill>
              </a:rPr>
              <a:t>, inspect and manipulate traffic/data in real time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18859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b="1" lang="en-US">
                <a:solidFill>
                  <a:schemeClr val="lt1"/>
                </a:solidFill>
              </a:rPr>
              <a:t>Key features:</a:t>
            </a:r>
            <a:endParaRPr b="1"/>
          </a:p>
          <a:p>
            <a:pPr indent="-19430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Decoder</a:t>
            </a:r>
            <a:endParaRPr/>
          </a:p>
          <a:p>
            <a:pPr indent="-19430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Logging</a:t>
            </a:r>
            <a:endParaRPr/>
          </a:p>
          <a:p>
            <a:pPr indent="-19430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Spider</a:t>
            </a:r>
            <a:endParaRPr/>
          </a:p>
          <a:p>
            <a:pPr indent="-19430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Proxy</a:t>
            </a:r>
            <a:endParaRPr/>
          </a:p>
          <a:p>
            <a:pPr indent="-19430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Fuzzing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u="sng">
                <a:solidFill>
                  <a:schemeClr val="lt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https://portswigger.net/web-security/</a:t>
            </a:r>
            <a:endParaRPr>
              <a:solidFill>
                <a:schemeClr val="lt1"/>
              </a:solidFill>
            </a:endParaRPr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91" name="Google Shape;291;p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09422" y="4915125"/>
            <a:ext cx="953803" cy="174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1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574350" y="4915125"/>
            <a:ext cx="3480125" cy="174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a0ec406918_3_48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98" name="Google Shape;298;g3a0ec406918_3_48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9" name="Google Shape;299;g3a0ec406918_3_48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0" name="Google Shape;300;g3a0ec406918_3_48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301" name="Google Shape;301;g3a0ec406918_3_4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Tools - Caido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2" name="Google Shape;302;g3a0ec406918_3_4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74650" lvl="0" marL="45720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300"/>
              <a:buChar char="•"/>
            </a:pPr>
            <a:r>
              <a:rPr b="1" lang="en-US" sz="2300" u="sng">
                <a:solidFill>
                  <a:srgbClr val="FFFFFF"/>
                </a:solidFill>
              </a:rPr>
              <a:t>A </a:t>
            </a:r>
            <a:r>
              <a:rPr b="1" lang="en-US" sz="2300" u="sng">
                <a:solidFill>
                  <a:srgbClr val="DAA049"/>
                </a:solidFill>
              </a:rPr>
              <a:t>lightweight</a:t>
            </a:r>
            <a:r>
              <a:rPr b="1" lang="en-US" sz="2300" u="sng">
                <a:solidFill>
                  <a:srgbClr val="FFFFFF"/>
                </a:solidFill>
              </a:rPr>
              <a:t> web security auditing toolkit</a:t>
            </a:r>
            <a:endParaRPr b="1" sz="2300" u="sng">
              <a:solidFill>
                <a:srgbClr val="FFFFFF"/>
              </a:solidFill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300" u="sng">
              <a:solidFill>
                <a:srgbClr val="FFFFFF"/>
              </a:solidFill>
            </a:endParaRPr>
          </a:p>
          <a:p>
            <a:pPr indent="-36092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84"/>
              <a:buChar char="•"/>
            </a:pPr>
            <a:r>
              <a:rPr lang="en-US" sz="2083">
                <a:solidFill>
                  <a:srgbClr val="FFFFFF"/>
                </a:solidFill>
              </a:rPr>
              <a:t>B</a:t>
            </a:r>
            <a:r>
              <a:rPr lang="en-US" sz="2083">
                <a:solidFill>
                  <a:srgbClr val="FFFFFF"/>
                </a:solidFill>
              </a:rPr>
              <a:t>uilt in Rust, offering speed and safety</a:t>
            </a:r>
            <a:endParaRPr sz="2083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FFFFFF"/>
                </a:solidFill>
              </a:rPr>
              <a:t>Core features:</a:t>
            </a:r>
            <a:endParaRPr b="1" sz="2300">
              <a:solidFill>
                <a:srgbClr val="FFFFFF"/>
              </a:solidFill>
            </a:endParaRPr>
          </a:p>
          <a:p>
            <a:pPr indent="-367785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192"/>
              <a:buChar char="•"/>
            </a:pPr>
            <a:r>
              <a:rPr lang="en-US" sz="2191">
                <a:solidFill>
                  <a:srgbClr val="D9EAD3"/>
                </a:solidFill>
              </a:rPr>
              <a:t>Interception:</a:t>
            </a:r>
            <a:r>
              <a:rPr lang="en-US" sz="2191">
                <a:solidFill>
                  <a:srgbClr val="FFFFFF"/>
                </a:solidFill>
              </a:rPr>
              <a:t> capture and modify HTTP requests and responses</a:t>
            </a:r>
            <a:endParaRPr sz="2191">
              <a:solidFill>
                <a:srgbClr val="FFFFFF"/>
              </a:solidFill>
            </a:endParaRPr>
          </a:p>
          <a:p>
            <a:pPr indent="-36778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92"/>
              <a:buChar char="•"/>
            </a:pPr>
            <a:r>
              <a:rPr lang="en-US" sz="2191">
                <a:solidFill>
                  <a:srgbClr val="D9EAD3"/>
                </a:solidFill>
              </a:rPr>
              <a:t>Sitemap:</a:t>
            </a:r>
            <a:r>
              <a:rPr lang="en-US" sz="2191">
                <a:solidFill>
                  <a:srgbClr val="FFFFFF"/>
                </a:solidFill>
              </a:rPr>
              <a:t> automatically builds a visual map of the target application and logs all interactions </a:t>
            </a:r>
            <a:endParaRPr sz="2191">
              <a:solidFill>
                <a:srgbClr val="FFFFFF"/>
              </a:solidFill>
            </a:endParaRPr>
          </a:p>
          <a:p>
            <a:pPr indent="-36778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92"/>
              <a:buChar char="•"/>
            </a:pPr>
            <a:r>
              <a:rPr lang="en-US" sz="2191">
                <a:solidFill>
                  <a:srgbClr val="D9EAD3"/>
                </a:solidFill>
              </a:rPr>
              <a:t>Flexible deployment:</a:t>
            </a:r>
            <a:r>
              <a:rPr lang="en-US" sz="2191">
                <a:solidFill>
                  <a:srgbClr val="FFFFFF"/>
                </a:solidFill>
              </a:rPr>
              <a:t> can be run </a:t>
            </a:r>
            <a:r>
              <a:rPr lang="en-US" sz="2191">
                <a:solidFill>
                  <a:srgbClr val="FFFFFF"/>
                </a:solidFill>
              </a:rPr>
              <a:t>locally or be deployed in client-server mode for team collaboration</a:t>
            </a:r>
            <a:endParaRPr sz="2191">
              <a:solidFill>
                <a:srgbClr val="FFFFFF"/>
              </a:solidFill>
            </a:endParaRPr>
          </a:p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•"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03" name="Google Shape;303;g3a0ec406918_3_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85150" y="4817225"/>
            <a:ext cx="1926675" cy="192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g3a0ec406918_3_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226775" y="4843825"/>
            <a:ext cx="1873475" cy="187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a0ec406918_0_127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10" name="Google Shape;310;g3a0ec406918_0_127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1" name="Google Shape;311;g3a0ec406918_0_127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2" name="Google Shape;312;g3a0ec406918_0_127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313" name="Google Shape;313;g3a0ec406918_0_1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Tools - Burp Suite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14" name="Google Shape;314;g3a0ec406918_0_1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4813" y="2259829"/>
            <a:ext cx="11437626" cy="332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3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20" name="Google Shape;320;p13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1" name="Google Shape;321;p13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2" name="Google Shape;322;p13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323" name="Google Shape;323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Tools - ffuf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4" name="Google Shape;324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b="1" lang="en-US" u="sng">
                <a:solidFill>
                  <a:schemeClr val="lt1"/>
                </a:solidFill>
              </a:rPr>
              <a:t>Fuzz Faster U Fool</a:t>
            </a:r>
            <a:endParaRPr b="1" u="sng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Versatile </a:t>
            </a:r>
            <a:r>
              <a:rPr lang="en-US">
                <a:solidFill>
                  <a:srgbClr val="FFF2CC"/>
                </a:solidFill>
              </a:rPr>
              <a:t>command-line</a:t>
            </a:r>
            <a:r>
              <a:rPr lang="en-US">
                <a:solidFill>
                  <a:schemeClr val="lt1"/>
                </a:solidFill>
              </a:rPr>
              <a:t> web fuzzing tool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Used for file discovery, brute-forcing params, wordlists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Example command:</a:t>
            </a:r>
            <a:endParaRPr b="1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>
                <a:solidFill>
                  <a:schemeClr val="lt1"/>
                </a:solidFill>
              </a:rPr>
              <a:t> ffuf </a:t>
            </a:r>
            <a:r>
              <a:rPr lang="en-US">
                <a:solidFill>
                  <a:srgbClr val="E06666"/>
                </a:solidFill>
              </a:rPr>
              <a:t>–w</a:t>
            </a:r>
            <a:r>
              <a:rPr lang="en-US">
                <a:solidFill>
                  <a:schemeClr val="lt1"/>
                </a:solidFill>
              </a:rPr>
              <a:t> </a:t>
            </a:r>
            <a:r>
              <a:rPr lang="en-US">
                <a:solidFill>
                  <a:srgbClr val="FFE599"/>
                </a:solidFill>
              </a:rPr>
              <a:t>/usr/wordlist.txt</a:t>
            </a:r>
            <a:r>
              <a:rPr lang="en-US">
                <a:solidFill>
                  <a:schemeClr val="lt1"/>
                </a:solidFill>
              </a:rPr>
              <a:t> </a:t>
            </a:r>
            <a:r>
              <a:rPr lang="en-US">
                <a:solidFill>
                  <a:srgbClr val="EA9999"/>
                </a:solidFill>
              </a:rPr>
              <a:t>–u</a:t>
            </a:r>
            <a:r>
              <a:rPr lang="en-US">
                <a:solidFill>
                  <a:schemeClr val="lt1"/>
                </a:solidFill>
              </a:rPr>
              <a:t> https://target.com/</a:t>
            </a:r>
            <a:r>
              <a:rPr lang="en-US">
                <a:solidFill>
                  <a:srgbClr val="93C47D"/>
                </a:solidFill>
              </a:rPr>
              <a:t>FUZZ</a:t>
            </a:r>
            <a:r>
              <a:rPr lang="en-US">
                <a:solidFill>
                  <a:schemeClr val="lt1"/>
                </a:solidFill>
              </a:rPr>
              <a:t> </a:t>
            </a:r>
            <a:endParaRPr/>
          </a:p>
        </p:txBody>
      </p:sp>
      <p:pic>
        <p:nvPicPr>
          <p:cNvPr id="325" name="Google Shape;325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70950" y="4625800"/>
            <a:ext cx="4548049" cy="212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36875" y="5710890"/>
            <a:ext cx="2334075" cy="87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a0ec406918_1_5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32" name="Google Shape;332;g3a0ec406918_1_5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3" name="Google Shape;333;g3a0ec406918_1_5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4" name="Google Shape;334;g3a0ec406918_1_5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335" name="Google Shape;335;g3a0ec406918_1_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Tools - gobuster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6" name="Google Shape;336;g3a0ec406918_1_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Command line File Directory brute-forcing tool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Discover hidden content and endpoints on web servers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written in Go, optimised for single level scans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Example command: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gobuster fuzz </a:t>
            </a:r>
            <a:r>
              <a:rPr lang="en-US">
                <a:solidFill>
                  <a:srgbClr val="E06666"/>
                </a:solidFill>
              </a:rPr>
              <a:t>-u</a:t>
            </a:r>
            <a:r>
              <a:rPr lang="en-US">
                <a:solidFill>
                  <a:schemeClr val="lt1"/>
                </a:solidFill>
              </a:rPr>
              <a:t> https:/website/</a:t>
            </a:r>
            <a:r>
              <a:rPr lang="en-US">
                <a:solidFill>
                  <a:srgbClr val="B6D7A8"/>
                </a:solidFill>
              </a:rPr>
              <a:t>FUZZ</a:t>
            </a:r>
            <a:r>
              <a:rPr lang="en-US">
                <a:solidFill>
                  <a:schemeClr val="lt1"/>
                </a:solidFill>
              </a:rPr>
              <a:t>  </a:t>
            </a:r>
            <a:r>
              <a:rPr lang="en-US">
                <a:solidFill>
                  <a:srgbClr val="E06666"/>
                </a:solidFill>
              </a:rPr>
              <a:t>-w </a:t>
            </a:r>
            <a:r>
              <a:rPr lang="en-US">
                <a:solidFill>
                  <a:srgbClr val="FFE599"/>
                </a:solidFill>
              </a:rPr>
              <a:t>/usr/share/wordlists/…/..</a:t>
            </a:r>
            <a:endParaRPr>
              <a:solidFill>
                <a:srgbClr val="FFE599"/>
              </a:solidFill>
            </a:endParaRPr>
          </a:p>
        </p:txBody>
      </p:sp>
      <p:pic>
        <p:nvPicPr>
          <p:cNvPr id="337" name="Google Shape;337;g3a0ec406918_1_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28100" y="4483350"/>
            <a:ext cx="2224325" cy="222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g3a0ec406918_1_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94025" y="5558115"/>
            <a:ext cx="2334075" cy="87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a0ec406918_0_146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44" name="Google Shape;344;g3a0ec406918_0_146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5" name="Google Shape;345;g3a0ec406918_0_146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6" name="Google Shape;346;g3a0ec406918_0_146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347" name="Google Shape;347;g3a0ec406918_0_14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Tools - FeroxBuster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" name="Google Shape;348;g3a0ec406918_0_14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Feroxbuster is a tool designed to perform forced browsing</a:t>
            </a:r>
            <a:endParaRPr b="1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(Accessing things that are not referenced by the web app)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rgbClr val="B6D7A8"/>
                </a:solidFill>
              </a:rPr>
              <a:t>Written in Rust</a:t>
            </a:r>
            <a:r>
              <a:rPr lang="en-US">
                <a:solidFill>
                  <a:schemeClr val="lt1"/>
                </a:solidFill>
              </a:rPr>
              <a:t>, Ferric Oxide == Rust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Uses a brute force approach combined with a wordlist to </a:t>
            </a:r>
            <a:r>
              <a:rPr lang="en-US">
                <a:solidFill>
                  <a:schemeClr val="lt1"/>
                </a:solidFill>
              </a:rPr>
              <a:t>search</a:t>
            </a:r>
            <a:r>
              <a:rPr lang="en-US">
                <a:solidFill>
                  <a:schemeClr val="lt1"/>
                </a:solidFill>
              </a:rPr>
              <a:t> for unlinked content in target directories. Such as: 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Source Code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Directories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Files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Other Resources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Example Command: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feroxbuster </a:t>
            </a:r>
            <a:r>
              <a:rPr lang="en-US">
                <a:solidFill>
                  <a:srgbClr val="EA9999"/>
                </a:solidFill>
              </a:rPr>
              <a:t>--url</a:t>
            </a:r>
            <a:r>
              <a:rPr lang="en-US">
                <a:solidFill>
                  <a:schemeClr val="lt1"/>
                </a:solidFill>
              </a:rPr>
              <a:t> </a:t>
            </a:r>
            <a:r>
              <a:rPr lang="en-US">
                <a:solidFill>
                  <a:srgbClr val="B6D7A8"/>
                </a:solidFill>
              </a:rPr>
              <a:t>http://example.com/</a:t>
            </a:r>
            <a:endParaRPr>
              <a:solidFill>
                <a:srgbClr val="B6D7A8"/>
              </a:solidFill>
            </a:endParaRPr>
          </a:p>
        </p:txBody>
      </p:sp>
      <p:pic>
        <p:nvPicPr>
          <p:cNvPr id="349" name="Google Shape;349;g3a0ec406918_0_1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47808" y="4715675"/>
            <a:ext cx="2093842" cy="2093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g3a0ec406918_0_1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30050" y="5162018"/>
            <a:ext cx="1517757" cy="1517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4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56" name="Google Shape;356;p14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7" name="Google Shape;357;p14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8" name="Google Shape;358;p14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359" name="Google Shape;359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Tools - OWASP ZAP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0" name="Google Shape;360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225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2700">
                <a:solidFill>
                  <a:schemeClr val="lt1"/>
                </a:solidFill>
              </a:rPr>
              <a:t>Widely used web scanner that probes underlying security flaws in web applications</a:t>
            </a:r>
            <a:endParaRPr sz="2700"/>
          </a:p>
          <a:p>
            <a:pPr indent="-22225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2700">
                <a:solidFill>
                  <a:srgbClr val="B6D7A8"/>
                </a:solidFill>
              </a:rPr>
              <a:t>Identifies common vulnerabilities</a:t>
            </a:r>
            <a:r>
              <a:rPr lang="en-US" sz="2700">
                <a:solidFill>
                  <a:schemeClr val="lt1"/>
                </a:solidFill>
              </a:rPr>
              <a:t> (SQLi,XSS, session hijacking, etc..)</a:t>
            </a:r>
            <a:endParaRPr sz="2700"/>
          </a:p>
          <a:p>
            <a:pPr indent="-22225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2700">
                <a:solidFill>
                  <a:schemeClr val="lt1"/>
                </a:solidFill>
              </a:rPr>
              <a:t>Automated Vulnerability scanning</a:t>
            </a:r>
            <a:endParaRPr sz="2700"/>
          </a:p>
          <a:p>
            <a:pPr indent="-22225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2700">
                <a:solidFill>
                  <a:schemeClr val="lt1"/>
                </a:solidFill>
              </a:rPr>
              <a:t>Manual Testing,Discovery and interception of real-time information</a:t>
            </a:r>
            <a:endParaRPr sz="2700"/>
          </a:p>
          <a:p>
            <a:pPr indent="-22225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Char char="•"/>
            </a:pPr>
            <a:r>
              <a:rPr lang="en-US" sz="2700">
                <a:solidFill>
                  <a:schemeClr val="lt1"/>
                </a:solidFill>
              </a:rPr>
              <a:t>Spidering-mimics how search engines index sites, finds hidden or sensitive resources and creates a map of website structures</a:t>
            </a:r>
            <a:endParaRPr sz="2700">
              <a:solidFill>
                <a:schemeClr val="lt1"/>
              </a:solidFill>
            </a:endParaRPr>
          </a:p>
        </p:txBody>
      </p:sp>
      <p:pic>
        <p:nvPicPr>
          <p:cNvPr id="361" name="Google Shape;361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011692" y="5534325"/>
            <a:ext cx="1046576" cy="1120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269699" y="5534317"/>
            <a:ext cx="611025" cy="1120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5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68" name="Google Shape;368;p15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9" name="Google Shape;369;p15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0" name="Google Shape;370;p15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371" name="Google Shape;371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Tools - SQLMap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2" name="Google Shape;372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Automates the process of detecting and exploiting SQLi flaws in order to gain access to databases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Used for fingerprinting, fetching data, accessing file systems and executing commands via Out-Of-Band connections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73" name="Google Shape;3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55295" y="4405070"/>
            <a:ext cx="4631050" cy="2393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ermit the frog is holding a piece of paper in his hands . (provided by Tenor)" id="374" name="Google Shape;37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2275" y="4287325"/>
            <a:ext cx="38100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34650" y="5114825"/>
            <a:ext cx="1534500" cy="153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6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81" name="Google Shape;381;p16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2" name="Google Shape;382;p16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3" name="Google Shape;383;p16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384" name="Google Shape;384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Mitigation strategies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5" name="Google Shape;385;p16"/>
          <p:cNvSpPr txBox="1"/>
          <p:nvPr>
            <p:ph idx="1" type="body"/>
          </p:nvPr>
        </p:nvSpPr>
        <p:spPr>
          <a:xfrm>
            <a:off x="838200" y="1825625"/>
            <a:ext cx="10029600" cy="47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b="1" lang="en-US">
                <a:solidFill>
                  <a:schemeClr val="lt1"/>
                </a:solidFill>
              </a:rPr>
              <a:t>Monitoring and Incident response (IR) </a:t>
            </a:r>
            <a:endParaRPr b="1"/>
          </a:p>
          <a:p>
            <a:pPr indent="-20193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Event logs, Alerts</a:t>
            </a:r>
            <a:endParaRPr/>
          </a:p>
          <a:p>
            <a:pPr indent="-20193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SIEM tools (ElasticSearch, Splunk etc)</a:t>
            </a:r>
            <a:endParaRPr/>
          </a:p>
          <a:p>
            <a:pPr indent="-20193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Response/recovery plan (IRP)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b="1" lang="en-US">
                <a:solidFill>
                  <a:schemeClr val="lt1"/>
                </a:solidFill>
              </a:rPr>
              <a:t>Authentication and session security (IAM)</a:t>
            </a:r>
            <a:endParaRPr b="1"/>
          </a:p>
          <a:p>
            <a:pPr indent="-25908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Multi-factor Authentication (MFA)</a:t>
            </a:r>
            <a:endParaRPr/>
          </a:p>
          <a:p>
            <a:pPr indent="-25908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>
                <a:solidFill>
                  <a:schemeClr val="lt1"/>
                </a:solidFill>
              </a:rPr>
              <a:t>Secure cookies, session timeouts</a:t>
            </a:r>
            <a:endParaRPr>
              <a:solidFill>
                <a:schemeClr val="lt1"/>
              </a:solidFill>
            </a:endParaRPr>
          </a:p>
          <a:p>
            <a:pPr indent="-224155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64285"/>
              <a:buChar char="•"/>
            </a:pPr>
            <a:r>
              <a:rPr lang="en-US">
                <a:solidFill>
                  <a:schemeClr val="lt1"/>
                </a:solidFill>
              </a:rPr>
              <a:t>Physical Keys? Yubikey and similar</a:t>
            </a:r>
            <a:endParaRPr>
              <a:solidFill>
                <a:schemeClr val="lt1"/>
              </a:solidFill>
            </a:endParaRPr>
          </a:p>
          <a:p>
            <a:pPr indent="-224155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64285"/>
              <a:buChar char="•"/>
            </a:pPr>
            <a:r>
              <a:rPr lang="en-US">
                <a:solidFill>
                  <a:schemeClr val="lt1"/>
                </a:solidFill>
              </a:rPr>
              <a:t>Timezone controlled access, other metric checks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b="1" lang="en-US">
                <a:solidFill>
                  <a:schemeClr val="lt1"/>
                </a:solidFill>
              </a:rPr>
              <a:t>Adopt secure coding practices</a:t>
            </a:r>
            <a:endParaRPr b="1"/>
          </a:p>
          <a:p>
            <a:pPr indent="-20193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 sz="2800">
                <a:solidFill>
                  <a:schemeClr val="lt1"/>
                </a:solidFill>
              </a:rPr>
              <a:t>Input validation, escaping outputs</a:t>
            </a:r>
            <a:endParaRPr/>
          </a:p>
          <a:p>
            <a:pPr indent="-20193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 sz="2800">
                <a:solidFill>
                  <a:schemeClr val="lt1"/>
                </a:solidFill>
              </a:rPr>
              <a:t>User Sanitization</a:t>
            </a:r>
            <a:endParaRPr sz="2800">
              <a:solidFill>
                <a:schemeClr val="lt1"/>
              </a:solidFill>
            </a:endParaRPr>
          </a:p>
          <a:p>
            <a:pPr indent="-20193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 sz="2800">
                <a:solidFill>
                  <a:schemeClr val="lt1"/>
                </a:solidFill>
              </a:rPr>
              <a:t>Secure by Design (SbD)</a:t>
            </a:r>
            <a:endParaRPr sz="2800">
              <a:solidFill>
                <a:schemeClr val="lt1"/>
              </a:solidFill>
            </a:endParaRPr>
          </a:p>
          <a:p>
            <a:pPr indent="-12191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12191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86" name="Google Shape;38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204025" y="4888875"/>
            <a:ext cx="1778625" cy="17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51113" y="3460600"/>
            <a:ext cx="3727201" cy="110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425400" y="4888875"/>
            <a:ext cx="1778627" cy="1778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46775" y="4888875"/>
            <a:ext cx="1778627" cy="1778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a0ec406918_3_26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95" name="Google Shape;395;g3a0ec406918_3_26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6" name="Google Shape;396;g3a0ec406918_3_26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7" name="Google Shape;397;g3a0ec406918_3_26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398" name="Google Shape;398;g3a0ec406918_3_26"/>
          <p:cNvSpPr txBox="1"/>
          <p:nvPr/>
        </p:nvSpPr>
        <p:spPr>
          <a:xfrm>
            <a:off x="1022078" y="2204197"/>
            <a:ext cx="101631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9975" lIns="109975" spcFirstLastPara="1" rIns="109975" wrap="square" tIns="10997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8">
                <a:solidFill>
                  <a:srgbClr val="6AA84F"/>
                </a:solidFill>
                <a:latin typeface="IBM Plex Sans"/>
                <a:ea typeface="IBM Plex Sans"/>
                <a:cs typeface="IBM Plex Sans"/>
                <a:sym typeface="IBM Plex Sans"/>
              </a:rPr>
              <a:t>https://tryhackme.com/room/owaspjuiceshop</a:t>
            </a:r>
            <a:endParaRPr sz="3067">
              <a:solidFill>
                <a:srgbClr val="6AA84F"/>
              </a:solidFill>
            </a:endParaRPr>
          </a:p>
        </p:txBody>
      </p:sp>
      <p:sp>
        <p:nvSpPr>
          <p:cNvPr id="399" name="Google Shape;399;g3a0ec406918_3_26"/>
          <p:cNvSpPr txBox="1"/>
          <p:nvPr/>
        </p:nvSpPr>
        <p:spPr>
          <a:xfrm>
            <a:off x="2377625" y="797825"/>
            <a:ext cx="74520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Practical</a:t>
            </a:r>
            <a:endParaRPr sz="44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400" name="Google Shape;400;g3a0ec406918_3_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2500" y="3594075"/>
            <a:ext cx="1038225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a0ec406918_0_0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11" name="Google Shape;111;g3a0ec406918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Announcements: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" name="Google Shape;112;g3a0ec406918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Talks: (Enhancement Week) </a:t>
            </a:r>
            <a:endParaRPr>
              <a:solidFill>
                <a:schemeClr val="lt1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4CCCC"/>
              </a:buClr>
              <a:buSzPts val="1800"/>
              <a:buChar char="•"/>
            </a:pPr>
            <a:r>
              <a:rPr lang="en-US">
                <a:solidFill>
                  <a:srgbClr val="F4CCCC"/>
                </a:solidFill>
              </a:rPr>
              <a:t>Peter Clarke, BT Red Team Tuesday 18th November 13:00 – 15:00 Gateway House GH5.39</a:t>
            </a:r>
            <a:endParaRPr>
              <a:solidFill>
                <a:srgbClr val="F4CCCC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2CC"/>
              </a:buClr>
              <a:buSzPts val="1800"/>
              <a:buChar char="•"/>
            </a:pPr>
            <a:r>
              <a:rPr lang="en-US">
                <a:solidFill>
                  <a:srgbClr val="FFF2CC"/>
                </a:solidFill>
              </a:rPr>
              <a:t>Allan Cook (Accenture) &amp; Jamie Roderick (LRQA) Breaking the Bad News – Communicating Cybersecurity Incidents with Confidence and Care Gateway House 19th November GH5.39 10:00 – 12:30</a:t>
            </a:r>
            <a:endParaRPr>
              <a:solidFill>
                <a:srgbClr val="FFF2CC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9EAD3"/>
              </a:buClr>
              <a:buSzPts val="1800"/>
              <a:buChar char="•"/>
            </a:pPr>
            <a:r>
              <a:rPr lang="en-US">
                <a:solidFill>
                  <a:srgbClr val="D9EAD3"/>
                </a:solidFill>
              </a:rPr>
              <a:t>Airbus Day 20th November 10:00 – 15:30 Gateway House GH5.39</a:t>
            </a:r>
            <a:endParaRPr>
              <a:solidFill>
                <a:srgbClr val="D9EAD3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FF00"/>
              </a:buClr>
              <a:buSzPts val="1800"/>
              <a:buChar char="•"/>
            </a:pPr>
            <a:r>
              <a:rPr lang="en-US" u="sng">
                <a:solidFill>
                  <a:srgbClr val="00FF0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rgs@dmu.ac.uk</a:t>
            </a:r>
            <a:r>
              <a:rPr lang="en-US">
                <a:solidFill>
                  <a:srgbClr val="00FF00"/>
                </a:solidFill>
              </a:rPr>
              <a:t> </a:t>
            </a:r>
            <a:r>
              <a:rPr lang="en-US">
                <a:solidFill>
                  <a:schemeClr val="lt1"/>
                </a:solidFill>
              </a:rPr>
              <a:t>- To secure a place on any of </a:t>
            </a:r>
            <a:r>
              <a:rPr lang="en-US">
                <a:solidFill>
                  <a:schemeClr val="lt1"/>
                </a:solidFill>
              </a:rPr>
              <a:t>the</a:t>
            </a:r>
            <a:r>
              <a:rPr lang="en-US">
                <a:solidFill>
                  <a:schemeClr val="lt1"/>
                </a:solidFill>
              </a:rPr>
              <a:t> above</a:t>
            </a:r>
            <a:endParaRPr>
              <a:solidFill>
                <a:schemeClr val="lt1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>
                <a:solidFill>
                  <a:schemeClr val="lt1"/>
                </a:solidFill>
              </a:rPr>
              <a:t>Q-Zips order inbound, stand by for that one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3" name="Google Shape;113;g3a0ec406918_0_0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4" name="Google Shape;114;g3a0ec406918_0_0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5" name="Google Shape;115;g3a0ec406918_0_0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a0ec406918_0_27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21" name="Google Shape;121;g3a0ec406918_0_27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2" name="Google Shape;122;g3a0ec406918_0_27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3" name="Google Shape;123;g3a0ec406918_0_27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124" name="Google Shape;124;g3a0ec406918_0_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SSRF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g3a0ec406918_0_2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b="1" lang="en-US" u="sng">
                <a:solidFill>
                  <a:schemeClr val="lt1"/>
                </a:solidFill>
              </a:rPr>
              <a:t>Server-Side request forgery</a:t>
            </a:r>
            <a:endParaRPr b="1" u="sng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Targets and tricks the server directly into </a:t>
            </a:r>
            <a:r>
              <a:rPr lang="en-US">
                <a:solidFill>
                  <a:srgbClr val="FFF2CC"/>
                </a:solidFill>
              </a:rPr>
              <a:t>making requests to internal or external resources</a:t>
            </a:r>
            <a:r>
              <a:rPr lang="en-US">
                <a:solidFill>
                  <a:schemeClr val="lt1"/>
                </a:solidFill>
              </a:rPr>
              <a:t>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Can be used to </a:t>
            </a:r>
            <a:r>
              <a:rPr lang="en-US">
                <a:solidFill>
                  <a:srgbClr val="FCE5CD"/>
                </a:solidFill>
              </a:rPr>
              <a:t>gain access to restricted subdomains</a:t>
            </a:r>
            <a:endParaRPr>
              <a:solidFill>
                <a:srgbClr val="FCE5CD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Scan devices on the internal network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card that says avava on it sits next to a potato (provided by Tenor)" id="126" name="Google Shape;126;g3a0ec406918_0_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67968" y="4711000"/>
            <a:ext cx="1979875" cy="201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32" name="Google Shape;132;p2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2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p2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135" name="Google Shape;135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CSRF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6" name="Google Shape;136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b="1" lang="en-US" u="sng">
                <a:solidFill>
                  <a:schemeClr val="lt1"/>
                </a:solidFill>
              </a:rPr>
              <a:t>Cross-site request forgery</a:t>
            </a:r>
            <a:endParaRPr b="1" u="sng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Attacker sends malicious link, victim clicks on it, </a:t>
            </a:r>
            <a:r>
              <a:rPr lang="en-US">
                <a:solidFill>
                  <a:srgbClr val="B6D7A8"/>
                </a:solidFill>
              </a:rPr>
              <a:t>exploiting their authenticated session</a:t>
            </a:r>
            <a:endParaRPr>
              <a:solidFill>
                <a:srgbClr val="B6D7A8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Force the end user to perform state changing processes, such as </a:t>
            </a:r>
            <a:r>
              <a:rPr lang="en-US">
                <a:solidFill>
                  <a:srgbClr val="B6D7A8"/>
                </a:solidFill>
              </a:rPr>
              <a:t>initiating transactions</a:t>
            </a:r>
            <a:r>
              <a:rPr lang="en-US">
                <a:solidFill>
                  <a:schemeClr val="lt1"/>
                </a:solidFill>
              </a:rPr>
              <a:t>, </a:t>
            </a:r>
            <a:r>
              <a:rPr lang="en-US">
                <a:solidFill>
                  <a:srgbClr val="B6D7A8"/>
                </a:solidFill>
              </a:rPr>
              <a:t>changing email addresses</a:t>
            </a:r>
            <a:r>
              <a:rPr lang="en-US">
                <a:solidFill>
                  <a:schemeClr val="lt1"/>
                </a:solidFill>
              </a:rPr>
              <a:t> and passwords etc…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Server processes the user actions as legitimate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42" name="Google Shape;142;p3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3" name="Google Shape;143;p3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4" name="Google Shape;144;p3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145" name="Google Shape;145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CSRF - Prevention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6" name="Google Shape;146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Anti-CSRF tokens-require a unique set of values for each request, which then must be verified by the server-side before processing the request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Use </a:t>
            </a:r>
            <a:r>
              <a:rPr lang="en-US">
                <a:solidFill>
                  <a:schemeClr val="lt1"/>
                </a:solidFill>
              </a:rPr>
              <a:t>Same Site</a:t>
            </a:r>
            <a:r>
              <a:rPr lang="en-US">
                <a:solidFill>
                  <a:schemeClr val="lt1"/>
                </a:solidFill>
              </a:rPr>
              <a:t> cookie attribute-restrict cookies from being sent with cross-site requests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man is standing in front of a trash can that says &quot; recycle &quot; on it (provided by Tenor)" id="147" name="Google Shape;147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75875" y="4049951"/>
            <a:ext cx="3659199" cy="272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a0ec406918_0_116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53" name="Google Shape;153;g3a0ec406918_0_116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g3a0ec406918_0_116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g3a0ec406918_0_116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156" name="Google Shape;156;g3a0ec406918_0_11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57" name="Google Shape;157;g3a0ec406918_0_1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72641"/>
            <a:ext cx="12192000" cy="6512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63" name="Google Shape;163;p4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4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4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166" name="Google Shape;16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SQLi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7" name="Google Shape;16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b="1" lang="en-US" u="sng">
                <a:solidFill>
                  <a:schemeClr val="lt1"/>
                </a:solidFill>
              </a:rPr>
              <a:t>Standard Query Language Injection</a:t>
            </a:r>
            <a:endParaRPr b="1" u="sng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Manipulating database queries by injecting </a:t>
            </a:r>
            <a:r>
              <a:rPr lang="en-US">
                <a:solidFill>
                  <a:srgbClr val="EA9999"/>
                </a:solidFill>
              </a:rPr>
              <a:t>malicious SQL code into applications</a:t>
            </a:r>
            <a:endParaRPr>
              <a:solidFill>
                <a:srgbClr val="EA9999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input validation and allowlists to prevent unvalidated user input from being added to the SQL query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solidFill>
                  <a:schemeClr val="lt1"/>
                </a:solidFill>
              </a:rPr>
              <a:t>Escape user inputs </a:t>
            </a:r>
            <a:r>
              <a:rPr lang="en-US">
                <a:solidFill>
                  <a:srgbClr val="B6D7A8"/>
                </a:solidFill>
              </a:rPr>
              <a:t>before allowing them to be queried</a:t>
            </a:r>
            <a:endParaRPr>
              <a:solidFill>
                <a:srgbClr val="B6D7A8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0ec406918_0_105"/>
          <p:cNvSpPr/>
          <p:nvPr/>
        </p:nvSpPr>
        <p:spPr>
          <a:xfrm>
            <a:off x="0" y="0"/>
            <a:ext cx="12207240" cy="6866573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173" name="Google Shape;173;g3a0ec406918_0_105"/>
          <p:cNvSpPr/>
          <p:nvPr/>
        </p:nvSpPr>
        <p:spPr>
          <a:xfrm>
            <a:off x="302127" y="224549"/>
            <a:ext cx="373537" cy="632140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g3a0ec406918_0_105"/>
          <p:cNvSpPr/>
          <p:nvPr/>
        </p:nvSpPr>
        <p:spPr>
          <a:xfrm>
            <a:off x="11353800" y="224549"/>
            <a:ext cx="542323" cy="632140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5" name="Google Shape;175;g3a0ec406918_0_105"/>
          <p:cNvSpPr txBox="1"/>
          <p:nvPr/>
        </p:nvSpPr>
        <p:spPr>
          <a:xfrm>
            <a:off x="819947" y="455874"/>
            <a:ext cx="15345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963"/>
          </a:p>
        </p:txBody>
      </p:sp>
      <p:sp>
        <p:nvSpPr>
          <p:cNvPr id="176" name="Google Shape;176;g3a0ec406918_0_10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7" name="Google Shape;177;g3a0ec406918_0_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2025-11-06T13:01:14Z</dcterms:created>
  <dc:creator>daryl burrows</dc:creator>
</cp:coreProperties>
</file>